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tif"/><Relationship Id="rId3" Type="http://schemas.openxmlformats.org/officeDocument/2006/relationships/image" Target="../media/image9.tif"/><Relationship Id="rId4" Type="http://schemas.openxmlformats.org/officeDocument/2006/relationships/image" Target="../media/image10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tif"/><Relationship Id="rId3" Type="http://schemas.openxmlformats.org/officeDocument/2006/relationships/image" Target="../media/image12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tif"/><Relationship Id="rId3" Type="http://schemas.openxmlformats.org/officeDocument/2006/relationships/image" Target="../media/image15.tif"/><Relationship Id="rId4" Type="http://schemas.openxmlformats.org/officeDocument/2006/relationships/image" Target="../media/image16.t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Трагедия в трех томах: как мы упрощали процессы в SkuVault"/>
          <p:cNvSpPr txBox="1"/>
          <p:nvPr>
            <p:ph type="ctrTitle"/>
          </p:nvPr>
        </p:nvSpPr>
        <p:spPr>
          <a:xfrm>
            <a:off x="1422400" y="1638300"/>
            <a:ext cx="10464800" cy="3302000"/>
          </a:xfrm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Трагедия в трех томах: как мы упрощали процессы в SkuVault </a:t>
            </a:r>
          </a:p>
        </p:txBody>
      </p:sp>
      <p:sp>
        <p:nvSpPr>
          <p:cNvPr id="120" name="и как отражали и автоматизировали их в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37463">
              <a:defRPr sz="3404"/>
            </a:pPr>
            <a:r>
              <a:t>и как отражали и автоматизировали их в </a:t>
            </a:r>
          </a:p>
          <a:p>
            <a:pPr defTabSz="537463">
              <a:defRPr sz="3404"/>
            </a:pPr>
            <a:r>
              <a:t>Atlassian Jira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Немного о доска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Немного о досках</a:t>
            </a:r>
          </a:p>
        </p:txBody>
      </p:sp>
      <p:sp>
        <p:nvSpPr>
          <p:cNvPr id="167" name="Проблемы…"/>
          <p:cNvSpPr txBox="1"/>
          <p:nvPr>
            <p:ph type="body" sz="half" idx="1"/>
          </p:nvPr>
        </p:nvSpPr>
        <p:spPr>
          <a:xfrm>
            <a:off x="952500" y="2590800"/>
            <a:ext cx="4858440" cy="6299200"/>
          </a:xfrm>
          <a:prstGeom prst="rect">
            <a:avLst/>
          </a:prstGeom>
        </p:spPr>
        <p:txBody>
          <a:bodyPr/>
          <a:lstStyle/>
          <a:p>
            <a:pPr marL="0" indent="0" defTabSz="426466">
              <a:spcBef>
                <a:spcPts val="3000"/>
              </a:spcBef>
              <a:buSzTx/>
              <a:buNone/>
              <a:defRPr sz="2336"/>
            </a:pPr>
            <a:r>
              <a:t>Проблемы</a:t>
            </a:r>
          </a:p>
          <a:p>
            <a:pPr marL="463550" indent="-463550" defTabSz="426466">
              <a:spcBef>
                <a:spcPts val="3000"/>
              </a:spcBef>
              <a:buSzPct val="100000"/>
              <a:buAutoNum type="arabicPeriod" startAt="1"/>
              <a:defRPr sz="2336"/>
            </a:pPr>
            <a:r>
              <a:t>Были спринты, но по факту никак не использовались (в конце выпилили и оставили только для конкретных проектов, на отдельные доски)</a:t>
            </a:r>
          </a:p>
          <a:p>
            <a:pPr marL="463550" indent="-463550" defTabSz="426466">
              <a:spcBef>
                <a:spcPts val="3000"/>
              </a:spcBef>
              <a:buSzPct val="100000"/>
              <a:buAutoNum type="arabicPeriod" startAt="1"/>
              <a:defRPr sz="2336"/>
            </a:pPr>
            <a:r>
              <a:t>Срочные задачи падали в ToDo, но в спринт их надо было добавлять руками, и они терялись (для срочных сделали отдельную kanban)</a:t>
            </a:r>
          </a:p>
          <a:p>
            <a:pPr marL="463550" indent="-463550" defTabSz="426466">
              <a:spcBef>
                <a:spcPts val="3000"/>
              </a:spcBef>
              <a:buSzPct val="100000"/>
              <a:buAutoNum type="arabicPeriod" startAt="1"/>
              <a:defRPr sz="2336"/>
            </a:pPr>
            <a:r>
              <a:t>Конфликт запланированной разработки и срочных задач</a:t>
            </a:r>
          </a:p>
        </p:txBody>
      </p:sp>
      <p:sp>
        <p:nvSpPr>
          <p:cNvPr id="168" name="Решили…"/>
          <p:cNvSpPr txBox="1"/>
          <p:nvPr/>
        </p:nvSpPr>
        <p:spPr>
          <a:xfrm>
            <a:off x="7091239" y="2590800"/>
            <a:ext cx="485844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391414">
              <a:spcBef>
                <a:spcPts val="2800"/>
              </a:spcBef>
              <a:defRPr b="0" sz="2144"/>
            </a:pPr>
            <a:r>
              <a:t>Решили</a:t>
            </a:r>
          </a:p>
          <a:p>
            <a:pPr marL="425450" indent="-425450" algn="l" defTabSz="391414">
              <a:spcBef>
                <a:spcPts val="2800"/>
              </a:spcBef>
              <a:buSzPct val="100000"/>
              <a:buAutoNum type="arabicPeriod" startAt="1"/>
              <a:defRPr b="0" sz="2144"/>
            </a:pPr>
            <a:r>
              <a:t>Выпилили спринты нафиг, ибо предсказуемость загрузки, количество разработчиков и качество требований было волатильным</a:t>
            </a:r>
          </a:p>
          <a:p>
            <a:pPr marL="425450" indent="-425450" algn="l" defTabSz="391414">
              <a:spcBef>
                <a:spcPts val="2800"/>
              </a:spcBef>
              <a:buSzPct val="100000"/>
              <a:buAutoNum type="arabicPeriod" startAt="1"/>
              <a:defRPr b="0" sz="2144"/>
            </a:pPr>
            <a:r>
              <a:t>Сначала сделали отдельную kanban доску для срочных, потом срастили ее с общей доской</a:t>
            </a:r>
          </a:p>
          <a:p>
            <a:pPr marL="425450" indent="-425450" algn="l" defTabSz="391414">
              <a:spcBef>
                <a:spcPts val="2800"/>
              </a:spcBef>
              <a:buSzPct val="100000"/>
              <a:buAutoNum type="arabicPeriod" startAt="1"/>
              <a:defRPr b="0" sz="2144"/>
            </a:pPr>
            <a:r>
              <a:t>Решился общей доской, с категориями приоритета в случае срочных - все срочные сразу видны сверху дежурной команде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456" y="1986012"/>
            <a:ext cx="13542890" cy="7697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57" y="8628"/>
            <a:ext cx="12960485" cy="2510907"/>
          </a:xfrm>
          <a:prstGeom prst="rect">
            <a:avLst/>
          </a:prstGeom>
          <a:ln w="3175">
            <a:solidFill>
              <a:srgbClr val="000000"/>
            </a:solidFill>
            <a:miter lim="400000"/>
          </a:ln>
        </p:spPr>
      </p:pic>
      <p:sp>
        <p:nvSpPr>
          <p:cNvPr id="172" name="Line"/>
          <p:cNvSpPr/>
          <p:nvPr/>
        </p:nvSpPr>
        <p:spPr>
          <a:xfrm>
            <a:off x="-1088298" y="2482982"/>
            <a:ext cx="14203870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7542" t="0" r="17542" b="0"/>
          <a:stretch>
            <a:fillRect/>
          </a:stretch>
        </p:blipFill>
        <p:spPr>
          <a:xfrm>
            <a:off x="6853766" y="641350"/>
            <a:ext cx="5334001" cy="8216900"/>
          </a:xfrm>
          <a:prstGeom prst="rect">
            <a:avLst/>
          </a:prstGeom>
        </p:spPr>
      </p:pic>
      <p:sp>
        <p:nvSpPr>
          <p:cNvPr id="175" name="Что такое доска в Jira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Что такое доска в Jira?</a:t>
            </a:r>
          </a:p>
        </p:txBody>
      </p:sp>
      <p:sp>
        <p:nvSpPr>
          <p:cNvPr id="176" name="Это взгляд на workflow с разных сторон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Это взгляд на workflow с разных сторон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" y="692150"/>
            <a:ext cx="12420600" cy="836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09528"/>
            <a:ext cx="14071814" cy="80220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Требования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Требования</a:t>
            </a:r>
          </a:p>
        </p:txBody>
      </p:sp>
      <p:pic>
        <p:nvPicPr>
          <p:cNvPr id="183" name="business-dilbert-project-requirements.jpg" descr="business-dilbert-project-requirement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445" y="2364027"/>
            <a:ext cx="11489910" cy="3366185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Я не могу начать проект, так как пользователи не…"/>
          <p:cNvSpPr txBox="1"/>
          <p:nvPr/>
        </p:nvSpPr>
        <p:spPr>
          <a:xfrm>
            <a:off x="1176230" y="2542457"/>
            <a:ext cx="3017284" cy="1267307"/>
          </a:xfrm>
          <a:prstGeom prst="rect">
            <a:avLst/>
          </a:prstGeom>
          <a:solidFill>
            <a:srgbClr val="FDFEF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1600">
                <a:latin typeface="Chalkboard SE Bold"/>
                <a:ea typeface="Chalkboard SE Bold"/>
                <a:cs typeface="Chalkboard SE Bold"/>
                <a:sym typeface="Chalkboard SE Bold"/>
              </a:defRPr>
            </a:pPr>
            <a:r>
              <a:t>Я не могу начать проект, так как пользователи не </a:t>
            </a:r>
          </a:p>
          <a:p>
            <a:pPr algn="l">
              <a:defRPr b="0" sz="1600">
                <a:latin typeface="Chalkboard SE Bold"/>
                <a:ea typeface="Chalkboard SE Bold"/>
                <a:cs typeface="Chalkboard SE Bold"/>
                <a:sym typeface="Chalkboard SE Bold"/>
              </a:defRPr>
            </a:pPr>
            <a:r>
              <a:t>предоставили мне</a:t>
            </a:r>
          </a:p>
          <a:p>
            <a:pPr algn="l">
              <a:defRPr b="0" sz="1600">
                <a:latin typeface="Chalkboard SE Bold"/>
                <a:ea typeface="Chalkboard SE Bold"/>
                <a:cs typeface="Chalkboard SE Bold"/>
                <a:sym typeface="Chalkboard SE Bold"/>
              </a:defRPr>
            </a:pPr>
            <a:r>
              <a:t>требований</a:t>
            </a:r>
          </a:p>
        </p:txBody>
      </p:sp>
      <p:sp>
        <p:nvSpPr>
          <p:cNvPr id="185" name="Да уже начни делать что-нибудь.…"/>
          <p:cNvSpPr txBox="1"/>
          <p:nvPr/>
        </p:nvSpPr>
        <p:spPr>
          <a:xfrm>
            <a:off x="4794308" y="2517141"/>
            <a:ext cx="3161784" cy="13179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1700">
                <a:latin typeface="Chalkboard SE Bold"/>
                <a:ea typeface="Chalkboard SE Bold"/>
                <a:cs typeface="Chalkboard SE Bold"/>
                <a:sym typeface="Chalkboard SE Bold"/>
              </a:defRPr>
            </a:pPr>
            <a:r>
              <a:t>Да уже начни делать что-нибудь.  </a:t>
            </a:r>
          </a:p>
          <a:p>
            <a:pPr algn="l">
              <a:defRPr b="0" sz="1700">
                <a:latin typeface="Chalkboard SE Bold"/>
                <a:ea typeface="Chalkboard SE Bold"/>
                <a:cs typeface="Chalkboard SE Bold"/>
                <a:sym typeface="Chalkboard SE Bold"/>
              </a:defRPr>
            </a:pPr>
            <a:r>
              <a:t>А то мы выглядим</a:t>
            </a:r>
          </a:p>
          <a:p>
            <a:pPr algn="l">
              <a:defRPr b="0" sz="1700">
                <a:latin typeface="Chalkboard SE Bold"/>
                <a:ea typeface="Chalkboard SE Bold"/>
                <a:cs typeface="Chalkboard SE Bold"/>
                <a:sym typeface="Chalkboard SE Bold"/>
              </a:defRPr>
            </a:pPr>
            <a:r>
              <a:t>бесполезными</a:t>
            </a:r>
          </a:p>
        </p:txBody>
      </p:sp>
      <p:sp>
        <p:nvSpPr>
          <p:cNvPr id="186" name="То есть наш план заключается в том, чтобы хитро скрыть некомпетентность."/>
          <p:cNvSpPr txBox="1"/>
          <p:nvPr/>
        </p:nvSpPr>
        <p:spPr>
          <a:xfrm>
            <a:off x="8556887" y="2509668"/>
            <a:ext cx="3436793" cy="9752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1600">
                <a:latin typeface="Chalkboard SE Bold"/>
                <a:ea typeface="Chalkboard SE Bold"/>
                <a:cs typeface="Chalkboard SE Bold"/>
                <a:sym typeface="Chalkboard SE Bold"/>
              </a:defRPr>
            </a:lvl1pPr>
          </a:lstStyle>
          <a:p>
            <a:pPr/>
            <a:r>
              <a:t>То есть наш план заключается в том, чтобы хитро скрыть некомпетентность.</a:t>
            </a:r>
          </a:p>
        </p:txBody>
      </p:sp>
      <p:sp>
        <p:nvSpPr>
          <p:cNvPr id="187" name="Ты слишком…"/>
          <p:cNvSpPr txBox="1"/>
          <p:nvPr/>
        </p:nvSpPr>
        <p:spPr>
          <a:xfrm>
            <a:off x="9876959" y="3674846"/>
            <a:ext cx="1144228" cy="12673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1600">
                <a:latin typeface="Chalkboard SE Bold"/>
                <a:ea typeface="Chalkboard SE Bold"/>
                <a:cs typeface="Chalkboard SE Bold"/>
                <a:sym typeface="Chalkboard SE Bold"/>
              </a:defRPr>
            </a:pPr>
            <a:r>
              <a:t>Ты слишком</a:t>
            </a:r>
          </a:p>
          <a:p>
            <a:pPr algn="l">
              <a:defRPr b="0" sz="1600">
                <a:latin typeface="Chalkboard SE Bold"/>
                <a:ea typeface="Chalkboard SE Bold"/>
                <a:cs typeface="Chalkboard SE Bold"/>
                <a:sym typeface="Chalkboard SE Bold"/>
              </a:defRPr>
            </a:pPr>
            <a:r>
              <a:t>много </a:t>
            </a:r>
          </a:p>
          <a:p>
            <a:pPr algn="l">
              <a:defRPr b="0" sz="1600">
                <a:latin typeface="Chalkboard SE Bold"/>
                <a:ea typeface="Chalkboard SE Bold"/>
                <a:cs typeface="Chalkboard SE Bold"/>
                <a:sym typeface="Chalkboard SE Bold"/>
              </a:defRPr>
            </a:pPr>
            <a:r>
              <a:t>думаешь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Проблемы…"/>
          <p:cNvSpPr txBox="1"/>
          <p:nvPr>
            <p:ph type="body" sz="half" idx="1"/>
          </p:nvPr>
        </p:nvSpPr>
        <p:spPr>
          <a:xfrm>
            <a:off x="1282664" y="811886"/>
            <a:ext cx="4560465" cy="8129828"/>
          </a:xfrm>
          <a:prstGeom prst="rect">
            <a:avLst/>
          </a:prstGeom>
        </p:spPr>
        <p:txBody>
          <a:bodyPr/>
          <a:lstStyle/>
          <a:p>
            <a:pPr marL="0" indent="0" defTabSz="566674">
              <a:spcBef>
                <a:spcPts val="4000"/>
              </a:spcBef>
              <a:buSzTx/>
              <a:buNone/>
              <a:defRPr sz="3104"/>
            </a:pPr>
            <a:r>
              <a:t>Проблемы</a:t>
            </a:r>
          </a:p>
          <a:p>
            <a:pPr marL="431165" indent="-431165" defTabSz="566674">
              <a:spcBef>
                <a:spcPts val="4000"/>
              </a:spcBef>
              <a:defRPr sz="3104"/>
            </a:pPr>
            <a:r>
              <a:t>Нет стандартов требований (каждый тикет оформлен уникально)</a:t>
            </a:r>
          </a:p>
          <a:p>
            <a:pPr marL="431165" indent="-431165" defTabSz="566674">
              <a:spcBef>
                <a:spcPts val="4000"/>
              </a:spcBef>
              <a:defRPr sz="3104"/>
            </a:pPr>
            <a:r>
              <a:t>Отсутствие фиксированных наборов полей</a:t>
            </a:r>
          </a:p>
          <a:p>
            <a:pPr marL="431165" indent="-431165" defTabSz="566674">
              <a:spcBef>
                <a:spcPts val="4000"/>
              </a:spcBef>
              <a:defRPr sz="3104"/>
            </a:pPr>
            <a:r>
              <a:t>Постоянная отправка на доработку требований (и сдвиги сроков сдачи фич)</a:t>
            </a:r>
          </a:p>
        </p:txBody>
      </p:sp>
      <p:sp>
        <p:nvSpPr>
          <p:cNvPr id="190" name="Решение…"/>
          <p:cNvSpPr txBox="1"/>
          <p:nvPr/>
        </p:nvSpPr>
        <p:spPr>
          <a:xfrm>
            <a:off x="7132509" y="811886"/>
            <a:ext cx="4560465" cy="8129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spcBef>
                <a:spcPts val="4200"/>
              </a:spcBef>
              <a:defRPr b="0" sz="3200"/>
            </a:pPr>
            <a:r>
              <a:t>Решение</a:t>
            </a:r>
          </a:p>
          <a:p>
            <a:pPr marL="444500" indent="-444500" algn="l">
              <a:spcBef>
                <a:spcPts val="4200"/>
              </a:spcBef>
              <a:buSzPct val="145000"/>
              <a:buChar char="•"/>
              <a:defRPr b="0" sz="3200"/>
            </a:pPr>
            <a:r>
              <a:t>Стандарты для оформления разных типов тикетов (баги, истории, сабтаски, исследовательские задачи)</a:t>
            </a:r>
          </a:p>
          <a:p>
            <a:pPr marL="444500" indent="-444500" algn="l">
              <a:spcBef>
                <a:spcPts val="4200"/>
              </a:spcBef>
              <a:buSzPct val="145000"/>
              <a:buChar char="•"/>
              <a:defRPr b="0" sz="3200"/>
            </a:pPr>
            <a:r>
              <a:t>Схемы полей для каждого типа тикета</a:t>
            </a:r>
          </a:p>
          <a:p>
            <a:pPr marL="444500" indent="-444500" algn="l">
              <a:spcBef>
                <a:spcPts val="4200"/>
              </a:spcBef>
              <a:buSzPct val="145000"/>
              <a:buChar char="•"/>
              <a:defRPr b="0" sz="3200"/>
            </a:pPr>
            <a:r>
              <a:t>Отдельный проект и workflow для требований, как таковых</a:t>
            </a:r>
          </a:p>
        </p:txBody>
      </p:sp>
      <p:sp>
        <p:nvSpPr>
          <p:cNvPr id="191" name="Line"/>
          <p:cNvSpPr/>
          <p:nvPr/>
        </p:nvSpPr>
        <p:spPr>
          <a:xfrm>
            <a:off x="6176126" y="1048676"/>
            <a:ext cx="994073" cy="99407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2" name="Confluence"/>
          <p:cNvSpPr txBox="1"/>
          <p:nvPr/>
        </p:nvSpPr>
        <p:spPr>
          <a:xfrm>
            <a:off x="4791711" y="477947"/>
            <a:ext cx="177972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Confluence</a:t>
            </a:r>
          </a:p>
        </p:txBody>
      </p:sp>
      <p:sp>
        <p:nvSpPr>
          <p:cNvPr id="193" name="Line"/>
          <p:cNvSpPr/>
          <p:nvPr/>
        </p:nvSpPr>
        <p:spPr>
          <a:xfrm flipV="1">
            <a:off x="5871890" y="8469825"/>
            <a:ext cx="1599629" cy="78383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4" name="Jira"/>
          <p:cNvSpPr txBox="1"/>
          <p:nvPr/>
        </p:nvSpPr>
        <p:spPr>
          <a:xfrm>
            <a:off x="5188528" y="9007188"/>
            <a:ext cx="65593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Jira</a:t>
            </a:r>
          </a:p>
        </p:txBody>
      </p:sp>
      <p:sp>
        <p:nvSpPr>
          <p:cNvPr id="195" name="Line"/>
          <p:cNvSpPr/>
          <p:nvPr/>
        </p:nvSpPr>
        <p:spPr>
          <a:xfrm>
            <a:off x="6118033" y="1117779"/>
            <a:ext cx="1088419" cy="423821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6" name="Line"/>
          <p:cNvSpPr/>
          <p:nvPr/>
        </p:nvSpPr>
        <p:spPr>
          <a:xfrm flipV="1">
            <a:off x="5708285" y="5905303"/>
            <a:ext cx="1596724" cy="320622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2"/>
      <p:bldP build="whole" bldLvl="1" animBg="1" rev="0" advAuto="0" spid="196" grpId="5"/>
      <p:bldP build="whole" bldLvl="1" animBg="1" rev="0" advAuto="0" spid="195" grpId="4"/>
      <p:bldP build="whole" bldLvl="1" animBg="1" rev="0" advAuto="0" spid="194" grpId="7"/>
      <p:bldP build="whole" bldLvl="1" animBg="1" rev="0" advAuto="0" spid="191" grpId="3"/>
      <p:bldP build="whole" bldLvl="1" animBg="1" rev="0" advAuto="0" spid="193" grpId="6"/>
      <p:bldP build="whole" bldLvl="1" animBg="1" rev="0" advAuto="0" spid="19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59215"/>
            <a:ext cx="13004801" cy="7421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350" y="746347"/>
            <a:ext cx="5842649" cy="826090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0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5800" y="749300"/>
            <a:ext cx="11633200" cy="825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1"/>
      <p:bldP build="whole" bldLvl="1" animBg="1" rev="0" advAuto="0" spid="200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Приоритеты, ранги"/>
          <p:cNvSpPr txBox="1"/>
          <p:nvPr>
            <p:ph type="title"/>
          </p:nvPr>
        </p:nvSpPr>
        <p:spPr>
          <a:xfrm>
            <a:off x="1270000" y="70231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Приоритеты, ранги</a:t>
            </a:r>
          </a:p>
        </p:txBody>
      </p:sp>
      <p:pic>
        <p:nvPicPr>
          <p:cNvPr id="203" name="1*NZaNH0SFe67HtTxKrPXkAg.png" descr="1*NZaNH0SFe67HtTxKrPXkA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1944" y="1418166"/>
            <a:ext cx="10140912" cy="4930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Приоритеты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Приоритеты</a:t>
            </a:r>
          </a:p>
        </p:txBody>
      </p:sp>
      <p:sp>
        <p:nvSpPr>
          <p:cNvPr id="206" name="По умолчанию Blocker &gt; Critical &gt; Major &gt; Minor &gt; Sometimes / Mayb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6715" indent="-386715" defTabSz="508254">
              <a:spcBef>
                <a:spcPts val="3600"/>
              </a:spcBef>
              <a:defRPr sz="2784"/>
            </a:pPr>
            <a:r>
              <a:t>По умолчанию Blocker &gt; Critical &gt; Major &gt; Minor &gt; Sometimes / Maybe</a:t>
            </a:r>
          </a:p>
          <a:p>
            <a:pPr lvl="1" marL="773430" indent="-386715" defTabSz="508254">
              <a:spcBef>
                <a:spcPts val="3600"/>
              </a:spcBef>
              <a:defRPr sz="2784"/>
            </a:pPr>
            <a:r>
              <a:t>Откуда бранчуется, в зависимости от критичности (то есть как скоро на прод надо выложить)</a:t>
            </a:r>
          </a:p>
          <a:p>
            <a:pPr marL="386715" indent="-386715" defTabSz="508254">
              <a:spcBef>
                <a:spcPts val="3600"/>
              </a:spcBef>
              <a:defRPr sz="2784"/>
            </a:pPr>
            <a:r>
              <a:t>Ранжирование задач в колонке ToDo (override приоритетов по умолчанию). Выполняется Продактом и Лидом Тестировщиков</a:t>
            </a:r>
          </a:p>
          <a:p>
            <a:pPr marL="386715" indent="-386715" defTabSz="508254">
              <a:spcBef>
                <a:spcPts val="3600"/>
              </a:spcBef>
              <a:defRPr sz="2784"/>
            </a:pPr>
            <a:r>
              <a:t>Blocker и Critical всегда в ведении пожарной команды (в которую надо основательно вложиться передачей знаний)</a:t>
            </a:r>
          </a:p>
          <a:p>
            <a:pPr marL="386715" indent="-386715" defTabSz="508254">
              <a:spcBef>
                <a:spcPts val="3600"/>
              </a:spcBef>
              <a:defRPr sz="2784"/>
            </a:pPr>
            <a:r>
              <a:t>Цветовое Кодирование (color coding) по Due Date - когда надо выкатить на прод к определенной дате (красный и оранжевый)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О чем это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О чем это?</a:t>
            </a:r>
          </a:p>
        </p:txBody>
      </p:sp>
      <p:sp>
        <p:nvSpPr>
          <p:cNvPr id="123" name="Atlassian Jira в правильных руках, это универсальный инструмент с гибкими настройками. В руках незнающего человека это адская каша полей, статусов и фрустрации от рабочего процесса.…"/>
          <p:cNvSpPr txBox="1"/>
          <p:nvPr>
            <p:ph type="body" idx="1"/>
          </p:nvPr>
        </p:nvSpPr>
        <p:spPr>
          <a:xfrm>
            <a:off x="952500" y="2590800"/>
            <a:ext cx="9958636" cy="6286500"/>
          </a:xfrm>
          <a:prstGeom prst="rect">
            <a:avLst/>
          </a:prstGeom>
        </p:spPr>
        <p:txBody>
          <a:bodyPr/>
          <a:lstStyle/>
          <a:p>
            <a:pPr marL="342900" indent="-342900">
              <a:defRPr sz="3300"/>
            </a:pPr>
            <a:r>
              <a:t>Atlassian Jira в правильных руках, это универсальный инструмент с гибкими настройками. В руках незнающего человека это адская каша полей, статусов и фрустрации от рабочего процесса.</a:t>
            </a:r>
          </a:p>
          <a:p>
            <a:pPr marL="342900" indent="-342900">
              <a:defRPr sz="3300"/>
            </a:pPr>
            <a:r>
              <a:t>Я буду рассказывать как было когда я пришел в SkuVault, и как после полугода работы стало. И про процесс того, как эти изменения происходили.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889000"/>
            <a:ext cx="12738100" cy="7975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О боже мой, кто же разгребает эти срочные задачи?"/>
          <p:cNvSpPr txBox="1"/>
          <p:nvPr/>
        </p:nvSpPr>
        <p:spPr>
          <a:xfrm>
            <a:off x="541178" y="4102196"/>
            <a:ext cx="11922444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О боже мой, кто же разгребает эти срочные задачи?</a:t>
            </a:r>
          </a:p>
        </p:txBody>
      </p:sp>
      <p:pic>
        <p:nvPicPr>
          <p:cNvPr id="21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33" y="759883"/>
            <a:ext cx="12869334" cy="5286775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1"/>
      <p:bldP build="whole" bldLvl="1" animBg="1" rev="0" advAuto="0" spid="210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083" y="1627716"/>
            <a:ext cx="12941301" cy="890270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Confluence как справочник с макросами"/>
          <p:cNvSpPr txBox="1"/>
          <p:nvPr>
            <p:ph type="title" idx="4294967295"/>
          </p:nvPr>
        </p:nvSpPr>
        <p:spPr>
          <a:xfrm>
            <a:off x="952500" y="-67734"/>
            <a:ext cx="11099800" cy="1722240"/>
          </a:xfrm>
          <a:prstGeom prst="rect">
            <a:avLst/>
          </a:prstGeom>
        </p:spPr>
        <p:txBody>
          <a:bodyPr/>
          <a:lstStyle>
            <a:lvl1pPr defTabSz="385572">
              <a:defRPr sz="5280"/>
            </a:lvl1pPr>
          </a:lstStyle>
          <a:p>
            <a:pPr/>
            <a:r>
              <a:t>Confluence как справочник с макросами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533" y="477055"/>
            <a:ext cx="3412158" cy="1286023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Разработка…"/>
          <p:cNvSpPr txBox="1"/>
          <p:nvPr/>
        </p:nvSpPr>
        <p:spPr>
          <a:xfrm>
            <a:off x="484107" y="1881904"/>
            <a:ext cx="4191229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</a:pPr>
            <a:r>
              <a:t>Разработка</a:t>
            </a:r>
          </a:p>
          <a:p>
            <a:pPr marL="333375" indent="-333375" algn="l">
              <a:buSzPct val="145000"/>
              <a:buChar char="•"/>
            </a:pPr>
            <a:r>
              <a:t>Подготовка требований</a:t>
            </a: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9233" y="6315770"/>
            <a:ext cx="7062733" cy="89148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Графики, ретроспективы, планирование…"/>
          <p:cNvSpPr txBox="1"/>
          <p:nvPr/>
        </p:nvSpPr>
        <p:spPr>
          <a:xfrm>
            <a:off x="771973" y="7630583"/>
            <a:ext cx="6710402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</a:pPr>
            <a:r>
              <a:t>Графики, ретроспективы, планирование</a:t>
            </a:r>
          </a:p>
          <a:p>
            <a:pPr marL="333375" indent="-333375" algn="l">
              <a:buSzPct val="145000"/>
              <a:buChar char="•"/>
            </a:pPr>
            <a:r>
              <a:t>Глобальные требования</a:t>
            </a:r>
          </a:p>
          <a:p>
            <a:pPr marL="333375" indent="-333375" algn="l">
              <a:buSzPct val="145000"/>
              <a:buChar char="•"/>
            </a:pPr>
            <a:r>
              <a:t>Справочная информация</a:t>
            </a:r>
          </a:p>
          <a:p>
            <a:pPr marL="333375" indent="-333375" algn="l">
              <a:buSzPct val="145000"/>
              <a:buChar char="•"/>
            </a:pPr>
            <a:r>
              <a:t>Блоги</a:t>
            </a:r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52864" y="653621"/>
            <a:ext cx="6025803" cy="868585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Pull Requests…"/>
          <p:cNvSpPr txBox="1"/>
          <p:nvPr/>
        </p:nvSpPr>
        <p:spPr>
          <a:xfrm>
            <a:off x="7787084" y="1881904"/>
            <a:ext cx="3891001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</a:pPr>
            <a:r>
              <a:t>Pull Requests</a:t>
            </a:r>
          </a:p>
          <a:p>
            <a:pPr marL="333375" indent="-333375" algn="l">
              <a:buSzPct val="145000"/>
              <a:buChar char="•"/>
            </a:pPr>
            <a:r>
              <a:t>Code Review, Approval</a:t>
            </a:r>
          </a:p>
        </p:txBody>
      </p:sp>
      <p:sp>
        <p:nvSpPr>
          <p:cNvPr id="221" name="Line"/>
          <p:cNvSpPr/>
          <p:nvPr/>
        </p:nvSpPr>
        <p:spPr>
          <a:xfrm>
            <a:off x="4723817" y="1828217"/>
            <a:ext cx="271306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2" name="Интеграция Pull Request’ов…"/>
          <p:cNvSpPr txBox="1"/>
          <p:nvPr/>
        </p:nvSpPr>
        <p:spPr>
          <a:xfrm>
            <a:off x="4816100" y="2134228"/>
            <a:ext cx="2830219" cy="2228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 b="0" sz="2000"/>
            </a:pPr>
            <a:r>
              <a:t>Интеграция Pull Request’ов</a:t>
            </a:r>
          </a:p>
          <a:p>
            <a:pPr marL="333375" indent="-333375" algn="l">
              <a:buSzPct val="145000"/>
              <a:buChar char="•"/>
              <a:defRPr b="0" sz="2000"/>
            </a:pPr>
            <a:r>
              <a:t>Сообщения о мердже через Jenkins</a:t>
            </a:r>
          </a:p>
          <a:p>
            <a:pPr marL="333375" indent="-333375" algn="l">
              <a:buSzPct val="145000"/>
              <a:buChar char="•"/>
              <a:defRPr b="0" sz="2000"/>
            </a:pPr>
            <a:r>
              <a:t>Доска для проверяющих</a:t>
            </a:r>
          </a:p>
        </p:txBody>
      </p:sp>
      <p:sp>
        <p:nvSpPr>
          <p:cNvPr id="223" name="Line"/>
          <p:cNvSpPr/>
          <p:nvPr/>
        </p:nvSpPr>
        <p:spPr>
          <a:xfrm flipV="1">
            <a:off x="1223187" y="2881561"/>
            <a:ext cx="1" cy="330793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4" name="Epic &lt;-&gt; Feature…"/>
          <p:cNvSpPr txBox="1"/>
          <p:nvPr/>
        </p:nvSpPr>
        <p:spPr>
          <a:xfrm>
            <a:off x="1635014" y="3655589"/>
            <a:ext cx="2830220" cy="1313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 b="0" sz="2000"/>
            </a:pPr>
            <a:r>
              <a:t>Epic &lt;-&gt; Feature</a:t>
            </a:r>
          </a:p>
          <a:p>
            <a:pPr marL="333375" indent="-333375" algn="l">
              <a:buSzPct val="145000"/>
              <a:buChar char="•"/>
              <a:defRPr b="0" sz="2000"/>
            </a:pPr>
            <a:r>
              <a:t>Правила работы, графики, ответственные</a:t>
            </a:r>
          </a:p>
        </p:txBody>
      </p:sp>
      <p:sp>
        <p:nvSpPr>
          <p:cNvPr id="225" name="Line"/>
          <p:cNvSpPr/>
          <p:nvPr/>
        </p:nvSpPr>
        <p:spPr>
          <a:xfrm flipV="1">
            <a:off x="7363703" y="2838450"/>
            <a:ext cx="1" cy="347588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6" name="Правила оформления Pull Request’ов…"/>
          <p:cNvSpPr txBox="1"/>
          <p:nvPr/>
        </p:nvSpPr>
        <p:spPr>
          <a:xfrm>
            <a:off x="7787084" y="3269081"/>
            <a:ext cx="2830219" cy="2532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 b="0" sz="2000"/>
            </a:pPr>
            <a:r>
              <a:t>Правила оформления Pull Request’ов</a:t>
            </a:r>
          </a:p>
          <a:p>
            <a:pPr marL="333375" indent="-333375" algn="l">
              <a:buSzPct val="145000"/>
              <a:buChar char="•"/>
              <a:defRPr b="0" sz="2000"/>
            </a:pPr>
            <a:r>
              <a:t>Правила куда что как сливать</a:t>
            </a:r>
          </a:p>
          <a:p>
            <a:pPr marL="333375" indent="-333375" algn="l">
              <a:buSzPct val="145000"/>
              <a:buChar char="•"/>
              <a:defRPr b="0" sz="2000"/>
            </a:pPr>
            <a:r>
              <a:t>Правила кто в какой команде по проверке кода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1"/>
      <p:bldP build="whole" bldLvl="1" animBg="1" rev="0" advAuto="0" spid="226" grpId="5"/>
      <p:bldP build="whole" bldLvl="1" animBg="1" rev="0" advAuto="0" spid="223" grpId="2"/>
      <p:bldP build="whole" bldLvl="1" animBg="1" rev="0" advAuto="0" spid="221" grpId="3"/>
      <p:bldP build="whole" bldLvl="1" animBg="1" rev="0" advAuto="0" spid="222" grpId="4"/>
      <p:bldP build="whole" bldLvl="1" animBg="1" rev="0" advAuto="0" spid="225" grpId="6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548" t="0" r="3548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29" name="Возможностей очень много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2308">
              <a:defRPr sz="5920"/>
            </a:lvl1pPr>
          </a:lstStyle>
          <a:p>
            <a:pPr/>
            <a:r>
              <a:t>Возможностей очень много</a:t>
            </a:r>
          </a:p>
        </p:txBody>
      </p:sp>
      <p:sp>
        <p:nvSpPr>
          <p:cNvPr id="230" name="Автоматическое проставление версий на разных окружениях, отзыв аппрува pull request’a (если переоткрыли тикет), конфликты компонентов и оповещение о них через триггеры, ….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356362">
              <a:defRPr sz="2257"/>
            </a:lvl1pPr>
          </a:lstStyle>
          <a:p>
            <a:pPr/>
            <a:r>
              <a:t>Автоматическое проставление версий на разных окружениях, отзыв аппрува pull request’a (если переоткрыли тикет), конфликты компонентов и оповещение о них через триггеры, ….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Киньябулатов Марат, PM @ SkuVault…"/>
          <p:cNvSpPr txBox="1"/>
          <p:nvPr>
            <p:ph type="body" idx="13"/>
          </p:nvPr>
        </p:nvSpPr>
        <p:spPr>
          <a:xfrm>
            <a:off x="1270000" y="6362700"/>
            <a:ext cx="10464800" cy="829666"/>
          </a:xfrm>
          <a:prstGeom prst="rect">
            <a:avLst/>
          </a:prstGeom>
        </p:spPr>
        <p:txBody>
          <a:bodyPr/>
          <a:lstStyle/>
          <a:p>
            <a:pPr/>
            <a:r>
              <a:t>Киньябулатов Марат, PM @ SkuVault</a:t>
            </a:r>
          </a:p>
          <a:p>
            <a:pPr/>
            <a:r>
              <a:t>kiniabulatov.com</a:t>
            </a:r>
          </a:p>
        </p:txBody>
      </p:sp>
      <p:sp>
        <p:nvSpPr>
          <p:cNvPr id="233" name="Спасибо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Спасибо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Обезвредь минное поле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Обезвредь минное поле!</a:t>
            </a:r>
          </a:p>
        </p:txBody>
      </p:sp>
      <p:pic>
        <p:nvPicPr>
          <p:cNvPr id="126" name="current_flow.png" descr="current_fl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265" y="2291652"/>
            <a:ext cx="10629407" cy="5981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classic-win.png" descr="classic-w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88529" y="5064066"/>
            <a:ext cx="2455105" cy="3470488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Намешаны планы, запросы клиентов, дизайн и спринты"/>
          <p:cNvSpPr txBox="1"/>
          <p:nvPr/>
        </p:nvSpPr>
        <p:spPr>
          <a:xfrm>
            <a:off x="645242" y="8374374"/>
            <a:ext cx="865571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Намешаны планы, запросы клиентов, дизайн и спринты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Как не должна выглядеть доска в ji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Как не должна выглядеть доска в jira</a:t>
            </a:r>
          </a:p>
        </p:txBody>
      </p:sp>
      <p:pic>
        <p:nvPicPr>
          <p:cNvPr id="131" name="Configure Board - JIRA 2015-06-07 19-48-05.png" descr="Configure Board - JIRA 2015-06-07 19-48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8446" y="2370690"/>
            <a:ext cx="9713799" cy="6739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12-252x300.png" descr="12-252x3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75353" y="5073541"/>
            <a:ext cx="3438686" cy="409367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Вот эта колонка - это…"/>
          <p:cNvSpPr txBox="1"/>
          <p:nvPr/>
        </p:nvSpPr>
        <p:spPr>
          <a:xfrm>
            <a:off x="3431230" y="7409219"/>
            <a:ext cx="5009694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Вот эта колонка - это </a:t>
            </a:r>
          </a:p>
          <a:p>
            <a:pPr algn="l"/>
            <a:r>
              <a:t>планирование, причем </a:t>
            </a:r>
          </a:p>
          <a:p>
            <a:pPr algn="l"/>
            <a:r>
              <a:t>вперемешку с </a:t>
            </a:r>
          </a:p>
          <a:p>
            <a:pPr algn="l"/>
            <a:r>
              <a:t>непроверенными требованиями</a:t>
            </a:r>
          </a:p>
        </p:txBody>
      </p:sp>
      <p:sp>
        <p:nvSpPr>
          <p:cNvPr id="134" name="Line"/>
          <p:cNvSpPr/>
          <p:nvPr/>
        </p:nvSpPr>
        <p:spPr>
          <a:xfrm flipH="1" flipV="1">
            <a:off x="2894453" y="7057330"/>
            <a:ext cx="526827" cy="101625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Как решаем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Как решаем</a:t>
            </a:r>
          </a:p>
        </p:txBody>
      </p:sp>
      <p:sp>
        <p:nvSpPr>
          <p:cNvPr id="137" name="Упорядочиваем процесс разработки в Jira…"/>
          <p:cNvSpPr txBox="1"/>
          <p:nvPr>
            <p:ph type="body" sz="quarter" idx="1"/>
          </p:nvPr>
        </p:nvSpPr>
        <p:spPr>
          <a:xfrm>
            <a:off x="4958105" y="3319912"/>
            <a:ext cx="3200401" cy="4182726"/>
          </a:xfrm>
          <a:prstGeom prst="rect">
            <a:avLst/>
          </a:prstGeom>
        </p:spPr>
        <p:txBody>
          <a:bodyPr/>
          <a:lstStyle/>
          <a:p>
            <a:pPr marL="297815" indent="-297815" defTabSz="391414">
              <a:spcBef>
                <a:spcPts val="2800"/>
              </a:spcBef>
              <a:defRPr sz="2144"/>
            </a:pPr>
            <a:r>
              <a:t>Упорядочиваем процесс разработки в Jira</a:t>
            </a:r>
          </a:p>
          <a:p>
            <a:pPr marL="297815" indent="-297815" defTabSz="391414">
              <a:spcBef>
                <a:spcPts val="2800"/>
              </a:spcBef>
              <a:defRPr sz="2144"/>
            </a:pPr>
            <a:r>
              <a:t>Категоризируем входящие задачи, делаем систему приоритетов</a:t>
            </a:r>
          </a:p>
          <a:p>
            <a:pPr marL="297815" indent="-297815" defTabSz="391414">
              <a:spcBef>
                <a:spcPts val="2800"/>
              </a:spcBef>
              <a:defRPr sz="2144"/>
            </a:pPr>
            <a:r>
              <a:t>Приводим требования в порядок</a:t>
            </a:r>
          </a:p>
        </p:txBody>
      </p:sp>
      <p:pic>
        <p:nvPicPr>
          <p:cNvPr id="138" name="12-252x300.png" descr="12-252x3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500" y="3319912"/>
            <a:ext cx="3513490" cy="4182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VanillaHappyCat.jpg" descr="VanillaHappyCa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6620" y="3319912"/>
            <a:ext cx="2868155" cy="4182726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Line"/>
          <p:cNvSpPr/>
          <p:nvPr/>
        </p:nvSpPr>
        <p:spPr>
          <a:xfrm>
            <a:off x="4128660" y="4601663"/>
            <a:ext cx="770775" cy="1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1" name="Line"/>
          <p:cNvSpPr/>
          <p:nvPr/>
        </p:nvSpPr>
        <p:spPr>
          <a:xfrm>
            <a:off x="8217175" y="4601663"/>
            <a:ext cx="770776" cy="1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Базовая логика для workflow в Ji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Базовая логика для workflow в Jira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1807" y="2840034"/>
            <a:ext cx="2851394" cy="3165048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Меньше полей (богу полей!). Поля должны быть описаны, стандартизированы, и не дублироваться.…"/>
          <p:cNvSpPr txBox="1"/>
          <p:nvPr/>
        </p:nvSpPr>
        <p:spPr>
          <a:xfrm>
            <a:off x="972642" y="6045426"/>
            <a:ext cx="10481728" cy="2554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500" indent="-444500" algn="l">
              <a:spcBef>
                <a:spcPts val="4200"/>
              </a:spcBef>
              <a:buSzPct val="145000"/>
              <a:buChar char="•"/>
              <a:defRPr b="0" sz="3200"/>
            </a:pPr>
            <a:r>
              <a:t>Меньше полей (богу полей!). Поля должны быть описаны, стандартизированы, и не дублироваться.</a:t>
            </a:r>
          </a:p>
          <a:p>
            <a:pPr marL="444500" indent="-444500" algn="l">
              <a:spcBef>
                <a:spcPts val="4200"/>
              </a:spcBef>
              <a:buSzPct val="145000"/>
              <a:buChar char="•"/>
              <a:defRPr b="0" sz="3200"/>
            </a:pPr>
            <a:r>
              <a:t>Статусы, и процесс, в частности, должны отражать не только шаг, но и ответственное лицо. </a:t>
            </a:r>
          </a:p>
        </p:txBody>
      </p:sp>
      <p:sp>
        <p:nvSpPr>
          <p:cNvPr id="146" name="Меньше статусов (богу статусов). Статус должен отражать конкретный шаг (а не все возможные состояния задачи). Последовательность шагов (а не прыжки между ними) обязательна."/>
          <p:cNvSpPr txBox="1"/>
          <p:nvPr/>
        </p:nvSpPr>
        <p:spPr>
          <a:xfrm>
            <a:off x="1006115" y="2977602"/>
            <a:ext cx="7981363" cy="2503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44500" indent="-444500" algn="l">
              <a:spcBef>
                <a:spcPts val="4200"/>
              </a:spcBef>
              <a:buSzPct val="145000"/>
              <a:buChar char="•"/>
              <a:defRPr b="0" sz="3200"/>
            </a:lvl1pPr>
          </a:lstStyle>
          <a:p>
            <a:pPr/>
            <a:r>
              <a:t>Меньше статусов (богу статусов). Статус должен отражать конкретный шаг (а не все возможные состояния задачи). Последовательность шагов (а не прыжки между ними) обязательна.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Упрощение: процес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Упрощение: процесс</a:t>
            </a:r>
          </a:p>
        </p:txBody>
      </p:sp>
      <p:sp>
        <p:nvSpPr>
          <p:cNvPr id="149" name="К версии 1.0 шли месяцев 5. Процесс состоял из интервью и опросов разработчиков и тестировщиков, поиска узких мест."/>
          <p:cNvSpPr txBox="1"/>
          <p:nvPr>
            <p:ph type="body" sz="quarter" idx="1"/>
          </p:nvPr>
        </p:nvSpPr>
        <p:spPr>
          <a:xfrm>
            <a:off x="952500" y="2590800"/>
            <a:ext cx="11099800" cy="1193245"/>
          </a:xfrm>
          <a:prstGeom prst="rect">
            <a:avLst/>
          </a:prstGeom>
        </p:spPr>
        <p:txBody>
          <a:bodyPr/>
          <a:lstStyle>
            <a:lvl1pPr marL="0" indent="0" defTabSz="537463">
              <a:spcBef>
                <a:spcPts val="3800"/>
              </a:spcBef>
              <a:buSzTx/>
              <a:buNone/>
              <a:defRPr sz="2944"/>
            </a:lvl1pPr>
          </a:lstStyle>
          <a:p>
            <a:pPr/>
            <a:r>
              <a:t>К версии 1.0 шли месяцев 5. Процесс состоял из интервью и опросов разработчиков и тестировщиков, поиска узких мест.</a:t>
            </a:r>
          </a:p>
        </p:txBody>
      </p:sp>
      <p:pic>
        <p:nvPicPr>
          <p:cNvPr id="150" name="simplification_process.jpeg" descr="simplification_proces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5344" y="3670355"/>
            <a:ext cx="9374112" cy="6181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7320" y="3041197"/>
            <a:ext cx="9650160" cy="512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Стало"/>
          <p:cNvSpPr txBox="1"/>
          <p:nvPr>
            <p:ph type="title" idx="4294967295"/>
          </p:nvPr>
        </p:nvSpPr>
        <p:spPr>
          <a:xfrm>
            <a:off x="952500" y="281513"/>
            <a:ext cx="11099800" cy="1408017"/>
          </a:xfrm>
          <a:prstGeom prst="rect">
            <a:avLst/>
          </a:prstGeom>
        </p:spPr>
        <p:txBody>
          <a:bodyPr/>
          <a:lstStyle/>
          <a:p>
            <a:pPr/>
            <a:r>
              <a:t>Стало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orkflow варьируется, в зависимости от наличия Pull Request’ов в BitBucket"/>
          <p:cNvSpPr txBox="1"/>
          <p:nvPr>
            <p:ph type="title" idx="4294967295"/>
          </p:nvPr>
        </p:nvSpPr>
        <p:spPr>
          <a:xfrm>
            <a:off x="952500" y="281513"/>
            <a:ext cx="11099800" cy="1408017"/>
          </a:xfrm>
          <a:prstGeom prst="rect">
            <a:avLst/>
          </a:prstGeom>
        </p:spPr>
        <p:txBody>
          <a:bodyPr/>
          <a:lstStyle>
            <a:lvl1pPr defTabSz="315468">
              <a:defRPr sz="4320"/>
            </a:lvl1pPr>
          </a:lstStyle>
          <a:p>
            <a:pPr/>
            <a:r>
              <a:t>Workflow варьируется, в зависимости от наличия Pull Request’ов в BitBucket</a:t>
            </a:r>
          </a:p>
        </p:txBody>
      </p:sp>
      <p:sp>
        <p:nvSpPr>
          <p:cNvPr id="156" name="Pull Request…"/>
          <p:cNvSpPr/>
          <p:nvPr/>
        </p:nvSpPr>
        <p:spPr>
          <a:xfrm>
            <a:off x="3551204" y="3298428"/>
            <a:ext cx="2685059" cy="2118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Pull Request</a:t>
            </a:r>
          </a:p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есть?</a:t>
            </a:r>
          </a:p>
        </p:txBody>
      </p:sp>
      <p:sp>
        <p:nvSpPr>
          <p:cNvPr id="157" name="Workflow без…"/>
          <p:cNvSpPr txBox="1"/>
          <p:nvPr/>
        </p:nvSpPr>
        <p:spPr>
          <a:xfrm>
            <a:off x="6546815" y="6936349"/>
            <a:ext cx="2485036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Workflow без</a:t>
            </a:r>
          </a:p>
          <a:p>
            <a:pPr/>
            <a:r>
              <a:t>Code Review</a:t>
            </a:r>
          </a:p>
          <a:p>
            <a:pPr/>
            <a:r>
              <a:t>и тестирования</a:t>
            </a:r>
          </a:p>
        </p:txBody>
      </p:sp>
      <p:sp>
        <p:nvSpPr>
          <p:cNvPr id="158" name="Workflow с…"/>
          <p:cNvSpPr txBox="1"/>
          <p:nvPr/>
        </p:nvSpPr>
        <p:spPr>
          <a:xfrm>
            <a:off x="975749" y="6936349"/>
            <a:ext cx="2180235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Workflow с</a:t>
            </a:r>
          </a:p>
          <a:p>
            <a:pPr/>
            <a:r>
              <a:t>Code Review,</a:t>
            </a:r>
          </a:p>
          <a:p>
            <a:pPr/>
            <a:r>
              <a:t>Ready to Test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12200" y="1094316"/>
            <a:ext cx="3486441" cy="4302268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Line"/>
          <p:cNvSpPr/>
          <p:nvPr/>
        </p:nvSpPr>
        <p:spPr>
          <a:xfrm>
            <a:off x="2188981" y="4357588"/>
            <a:ext cx="134778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1" name="Line"/>
          <p:cNvSpPr/>
          <p:nvPr/>
        </p:nvSpPr>
        <p:spPr>
          <a:xfrm flipH="1">
            <a:off x="2192866" y="4343400"/>
            <a:ext cx="1" cy="22695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2" name="Line"/>
          <p:cNvSpPr/>
          <p:nvPr/>
        </p:nvSpPr>
        <p:spPr>
          <a:xfrm>
            <a:off x="6227581" y="4357588"/>
            <a:ext cx="134778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3" name="Line"/>
          <p:cNvSpPr/>
          <p:nvPr/>
        </p:nvSpPr>
        <p:spPr>
          <a:xfrm>
            <a:off x="7594600" y="4343400"/>
            <a:ext cx="0" cy="22695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4" name="Упрощенный Workflow…"/>
          <p:cNvSpPr txBox="1"/>
          <p:nvPr/>
        </p:nvSpPr>
        <p:spPr>
          <a:xfrm>
            <a:off x="7221553" y="8457403"/>
            <a:ext cx="4420211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Упрощенный Workflow</a:t>
            </a:r>
          </a:p>
          <a:p>
            <a:pPr/>
            <a:r>
              <a:t>для Эпиков, Исследований,</a:t>
            </a:r>
          </a:p>
          <a:p>
            <a:pPr/>
            <a:r>
              <a:t>Сабтасков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